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6" r:id="rId2"/>
    <p:sldId id="288" r:id="rId3"/>
    <p:sldId id="277" r:id="rId4"/>
    <p:sldId id="278" r:id="rId5"/>
    <p:sldId id="279" r:id="rId6"/>
    <p:sldId id="281" r:id="rId7"/>
    <p:sldId id="282" r:id="rId8"/>
    <p:sldId id="283" r:id="rId9"/>
    <p:sldId id="284" r:id="rId10"/>
    <p:sldId id="285" r:id="rId11"/>
    <p:sldId id="28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2536" y="2564904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ДОРОГИ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автомобильных дорог: учебное пособие для автодорожных вузов / А.К. Киялбаев, С.Н. Киялбай – Москва-Алматы: МАДО, КазАДИ, 2017. – 342 с.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энциклопедия дорожника. Том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Ремонт и содержание автомобильных дорог   /Под. ред. А.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Васильева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–М.: Транспорт, 2004.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   автомобильных дорог. – М.: Инфра-Инженерия, 2005.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автомобильных дорог</a:t>
            </a:r>
            <a:r>
              <a:rPr lang="ru-RU" sz="14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чебно-методическое пособие / И.И.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Леонович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С.В. Богданович. – Минск: БНТУ, 2012. – 226 с.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автомобильных дорог, т.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учебник для студентов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 /А.П. Васильев – М.: Издательский центр «Академия», 2010 –320 с.</a:t>
            </a: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218-27-2014 «Инструкция по диагностике и оценке транспортно-эксплуатационного состояния автомобильных дорог»;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218-03-02 «Инструкция по оценке ровности дорожных покрытий толчкомером»;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218-35-2016 «Инструкция по контролю качества и приемке работ при строительстве и ремонте автомобильных дорог»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РК 218-05-97 «Рекомендации по оценке прочности и расчет усиления нежестких дорожных одежд»;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 304.3-96 «Автомобильные дороги.Методы определения коэффициента сцепления колеса автомобиля с дорожным покрытием»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218-05.1-05 «Инструкция по назначению межремонтных сроков службы нежестких дорожных одежд и покрытий»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1279-2004 «Методы определения шероховатости дорожного покрытия и коэффициента сцепления колес автомобиля с дорожным покрытием»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Казахстан от 17.07.2001 №245-II «Об автомобильных дорогах»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Казахстан от 16 июля 2001 года № 242-II «Об архитектурной, градостроительной и строительной деятельности в Республике Казахстан» (с изменениями и дополнениями по состоянию на 13.02.2012 г.)</a:t>
            </a:r>
          </a:p>
        </p:txBody>
      </p:sp>
    </p:spTree>
    <p:extLst>
      <p:ext uri="{BB962C8B-B14F-4D97-AF65-F5344CB8AC3E}">
        <p14:creationId xmlns:p14="http://schemas.microsoft.com/office/powerpoint/2010/main" val="38589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571184" cy="79208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развития автомобильных дорог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92500" lnSpcReduction="20000"/>
          </a:bodyPr>
          <a:lstStyle/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существующей автодорожной сети, повышение ее транспортно-эксплуатационного состояния за счет проведения полного комплекса работ по модернизации, ремонту и содержанию дорог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приоритетное развитие опорной дорожной сети, в первую очередь, участков автомагистралей в составе международных транспортных коридоров, реализация проектов строительства скоростных автодорог, в том числе с привлечением частных инвестиций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и развитие сети областных и районных автомобильных дорог, а также улично-дорожной сети населенных пунктов.</a:t>
            </a:r>
          </a:p>
          <a:p>
            <a:pPr>
              <a:buFont typeface="Times New Roman" panose="02020603050405020304" pitchFamily="18" charset="0"/>
              <a:buChar char="−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3" y="476672"/>
            <a:ext cx="6788621" cy="648072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Тенденции, которые требуют развития дорожной отрасли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Autofit/>
          </a:bodyPr>
          <a:lstStyle/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принципиально новый подход к развитию дорожной инфраструктуры, которая должна расширять возможности экономического роста, интегрировать национальную экономику в глобальную среду, а также двигаться в регионы внутри страны;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ускоренное старение дорожных инфраструктур вследствие роста интенсивности движения и, особенно, движения тяжелого автотранспорта. В условиях износа дорожной инфраструктуры инвестиционные приоритеты со строительства дорог и расширения сети дорог постепенно будут смещаться на ее содержание, ремонт и эксплуатацию существующей инфраструктуры для повышения ее технических характеристик;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рост потребности в ресурсах на дорожную инфраструктуру из-за увеличения интенсивности движения на дорогах, повышения требований общества к качеству дорог и придорожного сервиса и соответственно роста издержек;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 управленческого опыта, который выражается в повышении производительности и результативности, а также необходимости в прозрачной отчетности дорожной отрасли перед обществом за расходованием бюджетных средств и внедрение стиля управления, присущего частному сектору;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рыночной экономики дорожная отрасль может управляться как бизнес. Концепция подобного управления получила название «Управление дорожными активами», доказывая, что в условиях рыночной экономики дорожная отрасль может противостоять объективным тенденциям и, главное, отвечать ожиданиям общества относительно качества дорожных активов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Бакытбек\Desktop\титул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19050"/>
            <a:ext cx="9163050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420888"/>
            <a:ext cx="7200800" cy="22322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  <a:latin typeface="Century Gothic" pitchFamily="34" charset="0"/>
              </a:rPr>
              <a:t>Сеть автомобильных дорог</a:t>
            </a:r>
            <a:r>
              <a:rPr lang="kk-KZ" b="1" dirty="0">
                <a:solidFill>
                  <a:srgbClr val="FFFF00"/>
                </a:solidFill>
                <a:latin typeface="Century Gothic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Century Gothic" pitchFamily="34" charset="0"/>
              </a:rPr>
              <a:t/>
            </a:r>
            <a:br>
              <a:rPr lang="en-US" b="1" dirty="0">
                <a:solidFill>
                  <a:srgbClr val="FFFF00"/>
                </a:solidFill>
                <a:latin typeface="Century Gothic" pitchFamily="34" charset="0"/>
              </a:rPr>
            </a:br>
            <a:r>
              <a:rPr lang="kk-KZ" b="1" dirty="0">
                <a:solidFill>
                  <a:srgbClr val="FFFF00"/>
                </a:solidFill>
                <a:latin typeface="Century Gothic" pitchFamily="34" charset="0"/>
              </a:rPr>
              <a:t>Республики Казахстан</a:t>
            </a:r>
            <a:r>
              <a:rPr lang="ru-RU" dirty="0">
                <a:solidFill>
                  <a:srgbClr val="FFFF00"/>
                </a:solidFill>
                <a:latin typeface="Century Gothic" pitchFamily="34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Century Gothic" pitchFamily="34" charset="0"/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928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54868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сети автодорог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значения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48880"/>
            <a:ext cx="828092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228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4" y="404664"/>
            <a:ext cx="8244408" cy="1143000"/>
          </a:xfrm>
        </p:spPr>
        <p:txBody>
          <a:bodyPr>
            <a:normAutofit/>
          </a:bodyPr>
          <a:lstStyle/>
          <a:p>
            <a:pPr algn="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актическое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остояни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844824"/>
            <a:ext cx="6637020" cy="4247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239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L:\Нурлан\computer 2\Map\All\Коридоры\A4.tif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6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7029" y="1048834"/>
            <a:ext cx="8968992" cy="550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вал 1"/>
          <p:cNvSpPr/>
          <p:nvPr/>
        </p:nvSpPr>
        <p:spPr>
          <a:xfrm>
            <a:off x="5208057" y="587727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228184" y="544522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596336" y="4941168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992033" y="5553236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47864" y="400506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75656" y="256490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691680" y="436510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043608" y="51571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55576" y="3816608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292063" y="3992727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992033" y="1772816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00392" y="3438525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660232" y="24568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221032" y="24568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6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3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72" name="Группа 3071"/>
          <p:cNvGrpSpPr/>
          <p:nvPr/>
        </p:nvGrpSpPr>
        <p:grpSpPr>
          <a:xfrm>
            <a:off x="435094" y="325483"/>
            <a:ext cx="8559165" cy="6055845"/>
            <a:chOff x="435094" y="325483"/>
            <a:chExt cx="8559165" cy="6055845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435094" y="325483"/>
              <a:ext cx="8559165" cy="4801691"/>
              <a:chOff x="467544" y="548679"/>
              <a:chExt cx="8559165" cy="4801691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467544" y="548679"/>
                <a:ext cx="8559165" cy="4801691"/>
                <a:chOff x="467544" y="548679"/>
                <a:chExt cx="8559165" cy="4801691"/>
              </a:xfrm>
            </p:grpSpPr>
            <p:pic>
              <p:nvPicPr>
                <p:cNvPr id="3076" name="Picture 4" descr="http://upload.wikimedia.org/wikipedia/commons/thumb/e/ef/Uzhn-Kz_obl.svg/2000px-Uzhn-Kz_obl.svg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544" y="548679"/>
                  <a:ext cx="8559165" cy="480169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" name="Скругленный прямоугольник 5"/>
                <p:cNvSpPr/>
                <p:nvPr/>
              </p:nvSpPr>
              <p:spPr>
                <a:xfrm>
                  <a:off x="5220072" y="1556792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Центр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(Астана)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Скругленный прямоугольник 8"/>
                <p:cNvSpPr/>
                <p:nvPr/>
              </p:nvSpPr>
              <p:spPr>
                <a:xfrm>
                  <a:off x="7380312" y="1772816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Восток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(У-Ка)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Скругленный прямоугольник 9"/>
                <p:cNvSpPr/>
                <p:nvPr/>
              </p:nvSpPr>
              <p:spPr>
                <a:xfrm>
                  <a:off x="6607347" y="3831526"/>
                  <a:ext cx="1008112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Юг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(Алматы)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1403648" y="3573016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Запад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(Актау)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2" name="Прямая соединительная линия 21"/>
              <p:cNvCxnSpPr>
                <a:stCxn id="6" idx="1"/>
                <a:endCxn id="11" idx="0"/>
              </p:cNvCxnSpPr>
              <p:nvPr/>
            </p:nvCxnSpPr>
            <p:spPr>
              <a:xfrm flipH="1">
                <a:off x="1858958" y="1844824"/>
                <a:ext cx="3361114" cy="172819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>
                <a:stCxn id="6" idx="2"/>
                <a:endCxn id="10" idx="0"/>
              </p:cNvCxnSpPr>
              <p:nvPr/>
            </p:nvCxnSpPr>
            <p:spPr>
              <a:xfrm>
                <a:off x="5675382" y="2132856"/>
                <a:ext cx="1436021" cy="169867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>
                <a:stCxn id="6" idx="3"/>
                <a:endCxn id="9" idx="1"/>
              </p:cNvCxnSpPr>
              <p:nvPr/>
            </p:nvCxnSpPr>
            <p:spPr>
              <a:xfrm>
                <a:off x="6130692" y="1844824"/>
                <a:ext cx="1249620" cy="21602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Овал 26"/>
              <p:cNvSpPr/>
              <p:nvPr/>
            </p:nvSpPr>
            <p:spPr>
              <a:xfrm>
                <a:off x="3325404" y="2489844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3</a:t>
                </a:r>
              </a:p>
            </p:txBody>
          </p:sp>
          <p:sp>
            <p:nvSpPr>
              <p:cNvPr id="30" name="Овал 29"/>
              <p:cNvSpPr/>
              <p:nvPr/>
            </p:nvSpPr>
            <p:spPr>
              <a:xfrm>
                <a:off x="6130692" y="2705868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6539478" y="1736812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2</a:t>
                </a:r>
                <a:endParaRPr lang="ru-RU" dirty="0"/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>
              <a:off x="1572995" y="4653136"/>
              <a:ext cx="4957295" cy="172819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Центр-Юг (Астана-Караганды-Балхаш-Алматы)</a:t>
              </a:r>
            </a:p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Центр-Восток (Астана-Павлодар-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Калбатау</a:t>
              </a:r>
              <a:r>
                <a:rPr lang="ru-RU" sz="1600" dirty="0" smtClean="0">
                  <a:cs typeface="Times New Roman" panose="02020603050405020304" pitchFamily="18" charset="0"/>
                </a:rPr>
                <a:t>-Усть-Каменогорск)</a:t>
              </a:r>
            </a:p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Центр-Запад (Астана-Аркалык-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Торгай</a:t>
              </a:r>
              <a:r>
                <a:rPr lang="ru-RU" sz="1600" dirty="0" smtClean="0">
                  <a:cs typeface="Times New Roman" panose="02020603050405020304" pitchFamily="18" charset="0"/>
                </a:rPr>
                <a:t>-Карабутак-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Актобе</a:t>
              </a:r>
              <a:r>
                <a:rPr lang="ru-RU" sz="1600" dirty="0" smtClean="0">
                  <a:cs typeface="Times New Roman" panose="02020603050405020304" pitchFamily="18" charset="0"/>
                </a:rPr>
                <a:t>-Доссор-Бейнеу-Актау)</a:t>
              </a:r>
              <a:endParaRPr lang="ru-RU" sz="1600" dirty="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607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96855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резко континентальный климат (суровые температурные условия: от – 50 до +50 градусов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 дорожно-строительных материалов (щебень, песок и др.) в отдельных областях республики</a:t>
            </a:r>
            <a:r>
              <a:rPr lang="kk-KZ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некачественные дорожно-строительные материалы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необходимого количества нефти, подходящей для последующего производства дорожного битума, пригодного для строительства в нашей климатической зоне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место нарушения в технологии строительства</a:t>
            </a:r>
            <a:r>
              <a:rPr lang="kk-KZ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малочисленность населения, и в первую очередь экономически активного населения – налогоплательщиков, что сказывается на поступлениях в бюджет и бюджетных возможностях;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главное – это то, что областной бюджет никогда не осилит расходы, связанные с финансированием строительства, капитального или среднего ремонта местных дорог.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9792" y="404664"/>
            <a:ext cx="6012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плохого состояния местной сети дорог: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961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проблемы существующих Казахстанских автодорог: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08512"/>
          </a:xfrm>
        </p:spPr>
        <p:txBody>
          <a:bodyPr>
            <a:normAutofit fontScale="47500" lnSpcReduction="20000"/>
          </a:bodyPr>
          <a:lstStyle/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низкие технические параметры (по расчетной нагрузке на ось, категории и т.д.);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риск аварийности и смертности на дорогах с 2-х полосным движением;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обеспеченности и изношенность дорожно-эксплуатационной техники в эксплуатирующих организациях по республиканской и местной сети дорог;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плохое состояние автомобильных дорог областного и районного значений, а также мостов вследствие недостаточного финансирования строительства и ремонта из местных бюджетов;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ремонта дорог в Казахстане остается низким по причинам низкой квалификации работников, используемых низкокачественных материалов и отсталых технологий, несовершенства тендерных процедур отбора исполнителей строительных и ремонтных автодорожных проектов.</a:t>
            </a:r>
          </a:p>
          <a:p>
            <a:pPr>
              <a:buFont typeface="Times New Roman" panose="02020603050405020304" pitchFamily="18" charset="0"/>
              <a:buChar char="─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37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553</Words>
  <Application>Microsoft Office PowerPoint</Application>
  <PresentationFormat>Экран (4:3)</PresentationFormat>
  <Paragraphs>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Тема Office</vt:lpstr>
      <vt:lpstr>АВТОМОБИЛЬНЫЕ ДОРОГИ</vt:lpstr>
      <vt:lpstr>Презентация PowerPoint</vt:lpstr>
      <vt:lpstr>Основные задачи развития автомобильных дорог:</vt:lpstr>
      <vt:lpstr>Тенденции, которые требуют развития дорожной отрасли:</vt:lpstr>
      <vt:lpstr>Сеть автомобильных дорог  Республики Казахстан </vt:lpstr>
      <vt:lpstr>Состояние сети автодорог  республиканского значения  по состоянию на 2013 год</vt:lpstr>
      <vt:lpstr>Фактическое состояние  автомобильных дорог Казахстана</vt:lpstr>
      <vt:lpstr>Презентация PowerPoint</vt:lpstr>
      <vt:lpstr>Презентация PowerPoint</vt:lpstr>
      <vt:lpstr>Презентация PowerPoint</vt:lpstr>
      <vt:lpstr>Основные проблемы существующих Казахстанских автодорог: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39</cp:revision>
  <dcterms:created xsi:type="dcterms:W3CDTF">2015-05-18T13:34:20Z</dcterms:created>
  <dcterms:modified xsi:type="dcterms:W3CDTF">2021-01-21T15:55:45Z</dcterms:modified>
</cp:coreProperties>
</file>